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63" r:id="rId2"/>
    <p:sldMasterId id="2147483673" r:id="rId3"/>
    <p:sldMasterId id="2147483680" r:id="rId4"/>
    <p:sldMasterId id="2147483705" r:id="rId5"/>
  </p:sldMasterIdLst>
  <p:notesMasterIdLst>
    <p:notesMasterId r:id="rId25"/>
  </p:notesMasterIdLst>
  <p:handoutMasterIdLst>
    <p:handoutMasterId r:id="rId26"/>
  </p:handoutMasterIdLst>
  <p:sldIdLst>
    <p:sldId id="997" r:id="rId6"/>
    <p:sldId id="1735" r:id="rId7"/>
    <p:sldId id="1718" r:id="rId8"/>
    <p:sldId id="1751" r:id="rId9"/>
    <p:sldId id="1766" r:id="rId10"/>
    <p:sldId id="1771" r:id="rId11"/>
    <p:sldId id="1770" r:id="rId12"/>
    <p:sldId id="1772" r:id="rId13"/>
    <p:sldId id="1773" r:id="rId14"/>
    <p:sldId id="1769" r:id="rId15"/>
    <p:sldId id="1768" r:id="rId16"/>
    <p:sldId id="1774" r:id="rId17"/>
    <p:sldId id="1775" r:id="rId18"/>
    <p:sldId id="1776" r:id="rId19"/>
    <p:sldId id="1777" r:id="rId20"/>
    <p:sldId id="1782" r:id="rId21"/>
    <p:sldId id="1781" r:id="rId22"/>
    <p:sldId id="1779" r:id="rId23"/>
    <p:sldId id="1124" r:id="rId24"/>
  </p:sldIdLst>
  <p:sldSz cx="12192000" cy="6858000"/>
  <p:notesSz cx="9926638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F887"/>
    <a:srgbClr val="C1C7B9"/>
    <a:srgbClr val="D4D4D4"/>
    <a:srgbClr val="9ECC82"/>
    <a:srgbClr val="9BD1B0"/>
    <a:srgbClr val="EFE2B5"/>
    <a:srgbClr val="D9B26E"/>
    <a:srgbClr val="5B9BD5"/>
    <a:srgbClr val="FF9900"/>
    <a:srgbClr val="F9D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07" autoAdjust="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0418CC37-49D4-4B34-AD3B-06A6B5D40972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3247" y="6457105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D2F1EEEA-C15B-417C-ADBA-4EC587D7F7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25071-294E-4706-8A30-413BB852D95A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4D85-E8D4-45CD-A9BD-3A1A66B7DA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02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845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20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9058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9741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18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8070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12"/>
          <a:stretch/>
        </p:blipFill>
        <p:spPr>
          <a:xfrm>
            <a:off x="0" y="-62630"/>
            <a:ext cx="6935406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83" y="1997243"/>
            <a:ext cx="6479489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84" y="4860758"/>
            <a:ext cx="6479489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02" y="516015"/>
            <a:ext cx="1793755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54" y="0"/>
            <a:ext cx="12216107" cy="6858000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17754" y="1788571"/>
            <a:ext cx="6156489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1771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5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54" y="0"/>
            <a:ext cx="12216107" cy="6858000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17754" y="1788571"/>
            <a:ext cx="6156489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626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12"/>
          <a:stretch/>
        </p:blipFill>
        <p:spPr>
          <a:xfrm>
            <a:off x="0" y="-62630"/>
            <a:ext cx="6935406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83" y="1997243"/>
            <a:ext cx="6479489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84" y="4860758"/>
            <a:ext cx="6479489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02" y="516015"/>
            <a:ext cx="1793755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292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12"/>
          <a:stretch/>
        </p:blipFill>
        <p:spPr>
          <a:xfrm>
            <a:off x="0" y="-62630"/>
            <a:ext cx="6935406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83" y="1997243"/>
            <a:ext cx="6479489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84" y="4860758"/>
            <a:ext cx="6479489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02" y="516015"/>
            <a:ext cx="1793755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2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54" y="0"/>
            <a:ext cx="12216107" cy="6858000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17754" y="1788571"/>
            <a:ext cx="6156489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9619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02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767D-1770-4E76-B9AD-A29321D91FB0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5CBC-0AB0-4BBC-AE4C-467DFD5725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5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699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BD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" y="-594"/>
            <a:ext cx="6858594" cy="68585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03" y="246970"/>
            <a:ext cx="1790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EC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" y="-594"/>
            <a:ext cx="6858594" cy="68585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03" y="246970"/>
            <a:ext cx="1790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C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" y="-594"/>
            <a:ext cx="6858594" cy="68585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03" y="246970"/>
            <a:ext cx="1790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" y="-594"/>
            <a:ext cx="6858594" cy="68585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228" y="230188"/>
            <a:ext cx="176189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66414" y="1822124"/>
            <a:ext cx="9323556" cy="259716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Венгерский рынок недвижимости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15379" y="4887286"/>
            <a:ext cx="1778392" cy="622263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7E14-9ED5-ABA7-B47B-4238FC7D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C47B38-0245-43B3-3E77-A78A0C160312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A3E1593-9EB3-6A25-A6D8-FA0C427E137E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B71711D-CF66-4942-3395-32C90FC3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331B4D5-6454-D5E1-D80C-4C329AFF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21" y="990781"/>
            <a:ext cx="8980980" cy="53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CDCA3-EB0F-94B9-5277-780B47642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22389F-9F9D-867F-36FE-ADFC5A33AF21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9D2A3D-4B3E-FECA-915E-D02E30593801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6F618CC-9434-BBAD-405D-5AC2C671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CE0DC7-EC8E-FC4A-0D95-5D7C689E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47" y="1353927"/>
            <a:ext cx="10812067" cy="4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8E1DD-0C06-65B8-3BF6-8091602F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116CD-A4F1-42BE-0941-27B794DF95BD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Прогнозы по доходности на ваши инвестиции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3EDC928-F11E-0015-4CC8-08F63218488D}"/>
              </a:ext>
            </a:extLst>
          </p:cNvPr>
          <p:cNvSpPr txBox="1"/>
          <p:nvPr/>
        </p:nvSpPr>
        <p:spPr>
          <a:xfrm>
            <a:off x="3456596" y="1601887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703E9FD-BAE3-D1F8-D7FB-D0FB7FB2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081" y="3946184"/>
            <a:ext cx="6748040" cy="952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hu-HU" dirty="0">
                <a:latin typeface="Calibri" panose="020F0502020204030204" pitchFamily="34" charset="0"/>
                <a:cs typeface="Calibri" panose="020F0502020204030204" pitchFamily="34" charset="0"/>
              </a:rPr>
              <a:t>В 2026 году в 6 районе Будапешта запретят </a:t>
            </a:r>
            <a:r>
              <a:rPr lang="ru-RU" alt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посуточную</a:t>
            </a:r>
            <a:r>
              <a:rPr lang="ru-RU" altLang="hu-HU" dirty="0">
                <a:latin typeface="Calibri" panose="020F0502020204030204" pitchFamily="34" charset="0"/>
                <a:cs typeface="Calibri" panose="020F0502020204030204" pitchFamily="34" charset="0"/>
              </a:rPr>
              <a:t> аренду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Кредиты будут </a:t>
            </a:r>
            <a:r>
              <a:rPr lang="ru-RU" altLang="hu-HU" dirty="0">
                <a:latin typeface="Calibri" panose="020F0502020204030204" pitchFamily="34" charset="0"/>
                <a:cs typeface="Calibri" panose="020F0502020204030204" pitchFamily="34" charset="0"/>
              </a:rPr>
              <a:t>выдаваться под 5%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69601C-F8A4-2956-05C1-8A4D8CD68CEC}"/>
              </a:ext>
            </a:extLst>
          </p:cNvPr>
          <p:cNvSpPr txBox="1"/>
          <p:nvPr/>
        </p:nvSpPr>
        <p:spPr>
          <a:xfrm>
            <a:off x="3456596" y="1444238"/>
            <a:ext cx="8276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В 2025 году ожидается рост стоимости на 10-20%</a:t>
            </a:r>
            <a:endParaRPr lang="hu-H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E90D689-25BE-6CEC-76AF-4FE3B9308DA0}"/>
              </a:ext>
            </a:extLst>
          </p:cNvPr>
          <p:cNvSpPr txBox="1"/>
          <p:nvPr/>
        </p:nvSpPr>
        <p:spPr>
          <a:xfrm>
            <a:off x="4275956" y="2383412"/>
            <a:ext cx="7162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b="1" dirty="0">
                <a:solidFill>
                  <a:srgbClr val="000000"/>
                </a:solidFill>
                <a:latin typeface="Bitter"/>
              </a:rPr>
              <a:t>Ожидается отток капитала в сторону рынка недвижимости</a:t>
            </a:r>
            <a:endParaRPr lang="hu-HU" b="1" i="0" dirty="0">
              <a:solidFill>
                <a:srgbClr val="000000"/>
              </a:solidFill>
              <a:effectLst/>
              <a:latin typeface="Bitter"/>
            </a:endParaRPr>
          </a:p>
          <a:p>
            <a:pPr algn="l"/>
            <a:endParaRPr lang="hu-HU" b="1" i="0" dirty="0">
              <a:solidFill>
                <a:srgbClr val="000000"/>
              </a:solidFill>
              <a:effectLst/>
              <a:latin typeface="Bitter"/>
            </a:endParaRPr>
          </a:p>
          <a:p>
            <a:pPr algn="l"/>
            <a:r>
              <a:rPr lang="hu-HU" b="1" dirty="0">
                <a:solidFill>
                  <a:srgbClr val="000000"/>
                </a:solidFill>
                <a:latin typeface="Bitter"/>
              </a:rPr>
              <a:t>- </a:t>
            </a:r>
            <a:r>
              <a:rPr lang="ru-RU" dirty="0">
                <a:solidFill>
                  <a:srgbClr val="000000"/>
                </a:solidFill>
                <a:latin typeface="Bitter"/>
              </a:rPr>
              <a:t>Окончание срока вкладов по облигациям с повышенной доходностью</a:t>
            </a:r>
            <a:endParaRPr lang="hu-HU" b="1" i="0" dirty="0">
              <a:solidFill>
                <a:srgbClr val="000000"/>
              </a:solidFill>
              <a:effectLst/>
              <a:latin typeface="Bitter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ECE9B09-8088-2440-FB6F-FBA1C00C9974}"/>
              </a:ext>
            </a:extLst>
          </p:cNvPr>
          <p:cNvSpPr txBox="1"/>
          <p:nvPr/>
        </p:nvSpPr>
        <p:spPr>
          <a:xfrm>
            <a:off x="3984859" y="3715352"/>
            <a:ext cx="504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Какие изменения нас ожидают</a:t>
            </a:r>
            <a:r>
              <a:rPr lang="hu-HU" sz="2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6464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B72C-B864-A1DB-A81A-C7C647B5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9487D-101D-9378-8708-2482E6B278FC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Доходность инвестиций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83C7B0E-92FB-15A1-1AE2-2CA1CD7D68BA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2E5642-D3A9-379B-193E-75E5AB41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D0E4956-F924-DC20-8726-2D2BF46DEBF0}"/>
              </a:ext>
            </a:extLst>
          </p:cNvPr>
          <p:cNvSpPr txBox="1"/>
          <p:nvPr/>
        </p:nvSpPr>
        <p:spPr>
          <a:xfrm>
            <a:off x="4120880" y="2521059"/>
            <a:ext cx="66539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Доходность от сдачи в аренду</a:t>
            </a:r>
            <a:r>
              <a:rPr lang="hu-HU" sz="3200" b="1" dirty="0"/>
              <a:t>: </a:t>
            </a:r>
          </a:p>
          <a:p>
            <a:endParaRPr lang="hu-HU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Долгосрочная аренда</a:t>
            </a:r>
            <a:r>
              <a:rPr lang="hu-HU" sz="2400" dirty="0"/>
              <a:t>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Airbnb</a:t>
            </a:r>
            <a:r>
              <a:rPr lang="hu-HU" sz="2400" dirty="0"/>
              <a:t>: 20-30%</a:t>
            </a:r>
          </a:p>
        </p:txBody>
      </p:sp>
    </p:spTree>
    <p:extLst>
      <p:ext uri="{BB962C8B-B14F-4D97-AF65-F5344CB8AC3E}">
        <p14:creationId xmlns:p14="http://schemas.microsoft.com/office/powerpoint/2010/main" val="351937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A0D6-2421-7DAB-47C4-34B0E3BF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146FDD-4802-FFDC-53DB-A43BA0CF704D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3300" dirty="0" err="1">
                <a:solidFill>
                  <a:prstClr val="black"/>
                </a:solidFill>
                <a:latin typeface="Arial" panose="020B0604020202020204"/>
              </a:rPr>
              <a:t>Налогооблажение</a:t>
            </a: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409F1B-668D-D460-56AB-8A35AB7601D4}"/>
              </a:ext>
            </a:extLst>
          </p:cNvPr>
          <p:cNvSpPr txBox="1"/>
          <p:nvPr/>
        </p:nvSpPr>
        <p:spPr>
          <a:xfrm>
            <a:off x="801993" y="691516"/>
            <a:ext cx="7421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r>
              <a:rPr lang="ru-RU" sz="2400" b="1" dirty="0"/>
              <a:t>Налог на прибыль</a:t>
            </a:r>
            <a:r>
              <a:rPr lang="hu-HU" sz="2400" b="1" dirty="0"/>
              <a:t>: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6EC2DE-05EF-2481-39DC-45BC2916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31AEF04-2185-1074-A562-6F62E17D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45" y="1613060"/>
            <a:ext cx="6215970" cy="51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9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D1438-8886-A549-E3FD-1587947E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96D8AF-BDC1-5A61-A275-8BD20A257345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Налоги и пошлины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30FA886-B6C3-857A-8429-94447C9A362B}"/>
              </a:ext>
            </a:extLst>
          </p:cNvPr>
          <p:cNvSpPr txBox="1"/>
          <p:nvPr/>
        </p:nvSpPr>
        <p:spPr>
          <a:xfrm>
            <a:off x="3851373" y="2705725"/>
            <a:ext cx="7421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i="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4400" b="1" i="0" dirty="0">
                <a:solidFill>
                  <a:srgbClr val="000000"/>
                </a:solidFill>
                <a:latin typeface="Calibri" panose="020F0502020204030204" pitchFamily="34" charset="0"/>
              </a:rPr>
              <a:t>Пошлина на покупку недвижимости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4400" b="1" dirty="0"/>
              <a:t>:         </a:t>
            </a:r>
            <a:r>
              <a:rPr lang="hu-HU" sz="4400" b="1" dirty="0">
                <a:solidFill>
                  <a:srgbClr val="FF0000"/>
                </a:solidFill>
              </a:rPr>
              <a:t>4%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4B07-100E-B5BD-F105-F074C128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14454B-F2A6-CA14-F88B-B8DAFB5C4DF2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Какую квартиру вы можете купить на 150000 евро</a:t>
            </a: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: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3FBC229-9612-D5C5-ED46-53B84F18E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78" y="708588"/>
            <a:ext cx="4104505" cy="308831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7F71236-031A-CFB3-B553-145F93CAB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90" y="3905314"/>
            <a:ext cx="3528745" cy="264655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13DAF4B-DEED-A69A-1AEE-F76B7F064812}"/>
              </a:ext>
            </a:extLst>
          </p:cNvPr>
          <p:cNvSpPr txBox="1"/>
          <p:nvPr/>
        </p:nvSpPr>
        <p:spPr>
          <a:xfrm>
            <a:off x="801497" y="1237083"/>
            <a:ext cx="7201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*Двухкомнатная квартира не в центральном, но с хорошей транспортной развязкой районе</a:t>
            </a:r>
            <a:br>
              <a:rPr lang="ru-RU" sz="1800" dirty="0"/>
            </a:br>
            <a:r>
              <a:rPr lang="ru-RU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*Дом прошлого столетия в хорошем состоянии</a:t>
            </a:r>
            <a:br>
              <a:rPr lang="ru-RU" sz="1800" dirty="0"/>
            </a:br>
            <a:r>
              <a:rPr lang="ru-RU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*Ремонт довольно свежий, эконом класса</a:t>
            </a:r>
            <a:br>
              <a:rPr lang="ru-RU" sz="1800" dirty="0"/>
            </a:br>
            <a:r>
              <a:rPr lang="ru-RU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*Доходность около 4% на сдачу. Хороший ожидаемый рост стоимости</a:t>
            </a:r>
            <a:endParaRPr lang="hu-HU" sz="1800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33F003C-C76B-CF58-B889-EC3307D6B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79" y="3905314"/>
            <a:ext cx="4104505" cy="265510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1689679-7664-16BA-D0F6-F3BFF8295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2" y="3905314"/>
            <a:ext cx="3528744" cy="26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240F-1E4D-A75C-B934-4BD619F9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F92945-6CCB-C8E4-E6F4-112E68241748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Какую квартиру вы можете купить на </a:t>
            </a: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2</a:t>
            </a: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50000 евро</a:t>
            </a: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: 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50FEC3-67ED-BFC7-EA47-2E0DF20F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B986EC-6AB6-C00A-17B1-5AFD3808C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74" y="3817671"/>
            <a:ext cx="3828946" cy="287170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68054D0-EAE6-4455-A2EF-2D6523BA3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88" y="3817671"/>
            <a:ext cx="3828945" cy="287170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4AF8BA9-9547-7848-A03A-3F0E1D138029}"/>
              </a:ext>
            </a:extLst>
          </p:cNvPr>
          <p:cNvSpPr txBox="1"/>
          <p:nvPr/>
        </p:nvSpPr>
        <p:spPr>
          <a:xfrm>
            <a:off x="351099" y="1063734"/>
            <a:ext cx="3991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Хороший район, старый дом в хорошем состоянии</a:t>
            </a:r>
            <a:endParaRPr lang="hu-H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Квартира полностью отремонтирована по дизайн-проекту с использованием современных материалов</a:t>
            </a:r>
            <a:endParaRPr lang="hu-H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Хорошая мебель, квартира готова для жизни</a:t>
            </a:r>
            <a:endParaRPr lang="hu-HU" dirty="0"/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5476F1B-DF3C-A296-508A-843D07073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94" y="777347"/>
            <a:ext cx="3828947" cy="28717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3B3D52E-D59E-E704-7182-103B80321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9" y="3817673"/>
            <a:ext cx="3828948" cy="287171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AE49451-357B-DA33-75D0-3D4B765E2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0" y="777347"/>
            <a:ext cx="3828948" cy="28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2E06-4FC4-D277-325D-DF7D2ACD8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9E0BC8-3B25-A22B-D9B2-860B0F809986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DA61122-422D-E610-D905-F93710A6E5DF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BDDB286-3266-EED0-9B79-C55CD964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EA41399-67EC-C8CA-2D3D-78A037436946}"/>
              </a:ext>
            </a:extLst>
          </p:cNvPr>
          <p:cNvSpPr txBox="1"/>
          <p:nvPr/>
        </p:nvSpPr>
        <p:spPr>
          <a:xfrm>
            <a:off x="860385" y="709130"/>
            <a:ext cx="5409047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/>
              <a:t>Galvin Júlia</a:t>
            </a:r>
          </a:p>
          <a:p>
            <a:endParaRPr lang="hu-H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/>
              <a:t>Tel: </a:t>
            </a:r>
            <a:r>
              <a:rPr lang="hu-HU" sz="3200" dirty="0"/>
              <a:t>+36 30 940 8075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/>
              <a:t>Instagram: </a:t>
            </a:r>
            <a:r>
              <a:rPr lang="hu-HU" sz="3200" dirty="0" err="1"/>
              <a:t>invest.budapest</a:t>
            </a:r>
            <a:endParaRPr lang="hu-HU" sz="3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36EDFC2-E0A3-4A6E-BCFD-5E3959C33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15" y="709130"/>
            <a:ext cx="4841712" cy="52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6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31660" y="1500570"/>
            <a:ext cx="10021455" cy="2715490"/>
          </a:xfrm>
        </p:spPr>
        <p:txBody>
          <a:bodyPr anchor="ctr">
            <a:noAutofit/>
          </a:bodyPr>
          <a:lstStyle/>
          <a:p>
            <a:pPr algn="ctr"/>
            <a:r>
              <a:rPr lang="ru-RU" sz="6000" b="0" i="0" dirty="0">
                <a:solidFill>
                  <a:srgbClr val="E8EAED"/>
                </a:solidFill>
                <a:effectLst/>
                <a:latin typeface="Arial" panose="020B0604020202020204" pitchFamily="34" charset="0"/>
              </a:rPr>
              <a:t>Спасибо за внимание!</a:t>
            </a:r>
            <a:endParaRPr lang="hu-HU" sz="15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07A45E-DAE2-CE85-F530-3EA89DFB9600}"/>
              </a:ext>
            </a:extLst>
          </p:cNvPr>
          <p:cNvSpPr txBox="1"/>
          <p:nvPr/>
        </p:nvSpPr>
        <p:spPr>
          <a:xfrm>
            <a:off x="11167110" y="720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OTP bank – OTP </a:t>
            </a: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Недвижимость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2E96EAA-9CC2-698E-F514-EBD041D92C09}"/>
              </a:ext>
            </a:extLst>
          </p:cNvPr>
          <p:cNvSpPr txBox="1"/>
          <p:nvPr/>
        </p:nvSpPr>
        <p:spPr>
          <a:xfrm>
            <a:off x="3651367" y="1471712"/>
            <a:ext cx="64312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Агентство О</a:t>
            </a:r>
            <a:r>
              <a:rPr lang="hu-H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TP ingatlanpont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является  дочерней компании крупнейшего банка в Венгрии </a:t>
            </a:r>
            <a:r>
              <a:rPr lang="hu-H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OTP.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У банка более 400 отделений по всей Европе.</a:t>
            </a: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Мы единственное агентство в Европе, которое имеет непосредственную связь с банком</a:t>
            </a:r>
            <a:r>
              <a:rPr lang="hu-H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OTP Ingatlanpont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насчитывает более 90 офисов по Венгрии</a:t>
            </a:r>
            <a:endParaRPr lang="hu-HU" sz="2400" b="0" dirty="0">
              <a:effectLst/>
              <a:latin typeface="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6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dirty="0">
                <a:solidFill>
                  <a:prstClr val="black"/>
                </a:solidFill>
                <a:latin typeface="Arial" panose="020B0604020202020204"/>
              </a:rPr>
              <a:t>Galvin Júlia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0E54743-5080-C2FA-51A0-A28C71BA0AD6}"/>
              </a:ext>
            </a:extLst>
          </p:cNvPr>
          <p:cNvSpPr txBox="1"/>
          <p:nvPr/>
        </p:nvSpPr>
        <p:spPr>
          <a:xfrm>
            <a:off x="4178631" y="1577999"/>
            <a:ext cx="7421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года я работаю в агентстве.</a:t>
            </a:r>
            <a:endParaRPr lang="hu-H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За это время у меня было более 200 сделок.</a:t>
            </a:r>
            <a:endParaRPr lang="hu-H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Общие продажи составили более </a:t>
            </a:r>
            <a:r>
              <a:rPr lang="hu-H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10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миллиардов форинтов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В 2023 году была лучшим риелтором по Будапешту</a:t>
            </a:r>
            <a:endParaRPr lang="hu-H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Также получила звание лучшего риелтора страны в 2023 году</a:t>
            </a:r>
            <a:endParaRPr lang="hu-H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0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0E54743-5080-C2FA-51A0-A28C71BA0AD6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D5F7D60-85A5-7CE6-FB79-D7C3E718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5E8872B-18EE-DF68-11A4-FA26BFC5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8" y="1266805"/>
            <a:ext cx="11325303" cy="47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89E99-16F3-686B-D320-A6937363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7E422B-DB56-3621-7F0E-C8B18F364C04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DB0EBE5-8A97-4703-49A5-BB25B9FA771D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3CD388D-2D8B-607E-A081-BD10124A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9E797F2-901A-8414-CF5B-D31F149F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90" y="1048950"/>
            <a:ext cx="9195211" cy="53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F5E7-E893-73C9-79D7-95484CC3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D73039-2406-1788-49B5-C69E1E483233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32DC61D-3F18-AC29-5F0B-5CA86497D5D2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F0EEDC5-A78E-C3A2-7605-727B2A395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6273D32-FE3B-C68B-B85D-68A467B0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61" y="963000"/>
            <a:ext cx="8966240" cy="53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056A-C3D4-251A-4F42-C5752C72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704AB0-95E0-0142-450B-376F28D06753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B9361D0-8D34-4E70-2828-0B058327CF5C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CC5433-FA51-B930-592F-5658635B5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00B603C-3805-B9AD-748C-C841A2877DAF}"/>
              </a:ext>
            </a:extLst>
          </p:cNvPr>
          <p:cNvSpPr txBox="1"/>
          <p:nvPr/>
        </p:nvSpPr>
        <p:spPr>
          <a:xfrm>
            <a:off x="3426373" y="1617070"/>
            <a:ext cx="8250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Крупнейшие застройщики Венгрии</a:t>
            </a:r>
            <a:endParaRPr lang="hu-HU" sz="28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ru-RU" sz="2800" dirty="0"/>
            </a:br>
            <a:r>
              <a:rPr lang="ru-RU" sz="2800" b="1" i="0" dirty="0">
                <a:solidFill>
                  <a:schemeClr val="accent6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-Cordia</a:t>
            </a:r>
            <a:br>
              <a:rPr lang="ru-RU" sz="2800" b="1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800" b="1" i="0" dirty="0">
                <a:solidFill>
                  <a:schemeClr val="accent6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-Metrodom</a:t>
            </a:r>
            <a:br>
              <a:rPr lang="ru-RU" sz="2800" b="1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800" b="1" i="0" dirty="0">
                <a:solidFill>
                  <a:schemeClr val="accent6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-Biggeorge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0" i="0" dirty="0">
                <a:solidFill>
                  <a:schemeClr val="accent6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Квартиры сдаются только с чистовой отделкой, полным набором сантехники , дверей и выключателей. По закону вы не можете купить квартиру без отделки.</a:t>
            </a:r>
            <a:endParaRPr lang="hu-HU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1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09E7-4C23-730F-8FDC-1A147866E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334542-1761-9FD7-75FC-061FEA223E88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68FAE86-470E-34E9-7C5B-33DFD1921151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5CDD8D-9B0F-0CFE-305F-89FD9E60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506E28B-4401-A8B5-6869-581847C14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41" y="1460107"/>
            <a:ext cx="10743337" cy="47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7179C-CC71-321C-450C-93C9724C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0043E-D334-8676-19EE-044161664CCF}"/>
              </a:ext>
            </a:extLst>
          </p:cNvPr>
          <p:cNvSpPr txBox="1">
            <a:spLocks/>
          </p:cNvSpPr>
          <p:nvPr/>
        </p:nvSpPr>
        <p:spPr>
          <a:xfrm>
            <a:off x="209602" y="297584"/>
            <a:ext cx="9391598" cy="576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>
                <a:solidFill>
                  <a:prstClr val="black"/>
                </a:solidFill>
                <a:latin typeface="Arial" panose="020B0604020202020204"/>
              </a:rPr>
              <a:t>Обзор рынка недвижимости</a:t>
            </a:r>
            <a:endParaRPr lang="hu-HU" sz="33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16B5A4D-7EA2-6907-F02F-262D9A46789D}"/>
              </a:ext>
            </a:extLst>
          </p:cNvPr>
          <p:cNvSpPr txBox="1"/>
          <p:nvPr/>
        </p:nvSpPr>
        <p:spPr>
          <a:xfrm>
            <a:off x="4419264" y="1789756"/>
            <a:ext cx="7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/>
            <a:endParaRPr lang="hu-HU" b="1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20EEEE7-58CE-571C-CA69-5552DA00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75" y="3649057"/>
            <a:ext cx="6748040" cy="337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306" rIns="0" bIns="6030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D41339E-BA60-9FAD-122E-4E0D4D06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2" y="1329809"/>
            <a:ext cx="8944015" cy="51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4074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IP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8135"/>
      </a:accent1>
      <a:accent2>
        <a:srgbClr val="0563C1"/>
      </a:accent2>
      <a:accent3>
        <a:srgbClr val="80C534"/>
      </a:accent3>
      <a:accent4>
        <a:srgbClr val="85C0FB"/>
      </a:accent4>
      <a:accent5>
        <a:srgbClr val="97FBA8"/>
      </a:accent5>
      <a:accent6>
        <a:srgbClr val="C2DFFD"/>
      </a:accent6>
      <a:hlink>
        <a:srgbClr val="538135"/>
      </a:hlink>
      <a:folHlink>
        <a:srgbClr val="034A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IP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8135"/>
      </a:accent1>
      <a:accent2>
        <a:srgbClr val="0563C1"/>
      </a:accent2>
      <a:accent3>
        <a:srgbClr val="80C534"/>
      </a:accent3>
      <a:accent4>
        <a:srgbClr val="85C0FB"/>
      </a:accent4>
      <a:accent5>
        <a:srgbClr val="97FBA8"/>
      </a:accent5>
      <a:accent6>
        <a:srgbClr val="C2DFFD"/>
      </a:accent6>
      <a:hlink>
        <a:srgbClr val="538135"/>
      </a:hlink>
      <a:folHlink>
        <a:srgbClr val="034A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éma">
  <a:themeElements>
    <a:clrScheme name="IP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8135"/>
      </a:accent1>
      <a:accent2>
        <a:srgbClr val="0563C1"/>
      </a:accent2>
      <a:accent3>
        <a:srgbClr val="80C534"/>
      </a:accent3>
      <a:accent4>
        <a:srgbClr val="85C0FB"/>
      </a:accent4>
      <a:accent5>
        <a:srgbClr val="97FBA8"/>
      </a:accent5>
      <a:accent6>
        <a:srgbClr val="C2DFFD"/>
      </a:accent6>
      <a:hlink>
        <a:srgbClr val="538135"/>
      </a:hlink>
      <a:folHlink>
        <a:srgbClr val="034A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P vegyes">
  <a:themeElements>
    <a:clrScheme name="IP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8135"/>
      </a:accent1>
      <a:accent2>
        <a:srgbClr val="0563C1"/>
      </a:accent2>
      <a:accent3>
        <a:srgbClr val="80C534"/>
      </a:accent3>
      <a:accent4>
        <a:srgbClr val="85C0FB"/>
      </a:accent4>
      <a:accent5>
        <a:srgbClr val="97FBA8"/>
      </a:accent5>
      <a:accent6>
        <a:srgbClr val="C2DFFD"/>
      </a:accent6>
      <a:hlink>
        <a:srgbClr val="538135"/>
      </a:hlink>
      <a:folHlink>
        <a:srgbClr val="034A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 vegyes" id="{D99A6715-5F2F-40A7-8A0D-9BF6E246049D}" vid="{7A29D321-8360-4C52-8AEC-5E159C7ECC24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 vegyes</Template>
  <TotalTime>89129</TotalTime>
  <Words>362</Words>
  <Application>Microsoft Office PowerPoint</Application>
  <PresentationFormat>Szélesvásznú</PresentationFormat>
  <Paragraphs>72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Bitter</vt:lpstr>
      <vt:lpstr>Calibri</vt:lpstr>
      <vt:lpstr>Calibri Light</vt:lpstr>
      <vt:lpstr>regular</vt:lpstr>
      <vt:lpstr>Squad Heavy</vt:lpstr>
      <vt:lpstr>Squad Light</vt:lpstr>
      <vt:lpstr>Egyéni tervezés</vt:lpstr>
      <vt:lpstr>1_Office-téma</vt:lpstr>
      <vt:lpstr>2_Office-téma</vt:lpstr>
      <vt:lpstr>3_Office-téma</vt:lpstr>
      <vt:lpstr>IP vegyes</vt:lpstr>
      <vt:lpstr>Венгерский рынок недвижимости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Laczi CS</dc:creator>
  <cp:lastModifiedBy>János Havas</cp:lastModifiedBy>
  <cp:revision>4665</cp:revision>
  <cp:lastPrinted>2021-10-05T09:15:03Z</cp:lastPrinted>
  <dcterms:created xsi:type="dcterms:W3CDTF">2019-11-01T15:40:53Z</dcterms:created>
  <dcterms:modified xsi:type="dcterms:W3CDTF">2024-11-27T14:00:34Z</dcterms:modified>
</cp:coreProperties>
</file>